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7" r:id="rId1"/>
  </p:sldMasterIdLst>
  <p:notesMasterIdLst>
    <p:notesMasterId r:id="rId15"/>
  </p:notesMasterIdLst>
  <p:sldIdLst>
    <p:sldId id="261" r:id="rId2"/>
    <p:sldId id="262" r:id="rId3"/>
    <p:sldId id="257" r:id="rId4"/>
    <p:sldId id="263" r:id="rId5"/>
    <p:sldId id="264" r:id="rId6"/>
    <p:sldId id="265" r:id="rId7"/>
    <p:sldId id="268" r:id="rId8"/>
    <p:sldId id="269" r:id="rId9"/>
    <p:sldId id="266" r:id="rId10"/>
    <p:sldId id="270" r:id="rId11"/>
    <p:sldId id="271" r:id="rId12"/>
    <p:sldId id="267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5"/>
    <p:restoredTop sz="94568"/>
  </p:normalViewPr>
  <p:slideViewPr>
    <p:cSldViewPr snapToGrid="0">
      <p:cViewPr varScale="1">
        <p:scale>
          <a:sx n="110" d="100"/>
          <a:sy n="110" d="100"/>
        </p:scale>
        <p:origin x="10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79F72-C6B5-E145-9B0C-D126D929491F}" type="datetimeFigureOut">
              <a:rPr lang="en-US" smtClean="0"/>
              <a:t>8/9/24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8897B-37D5-8C40-B568-E9F55C831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2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36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76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07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7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23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83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52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8897B-37D5-8C40-B568-E9F55C831F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15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86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527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841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363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840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185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925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41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05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7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8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3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68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14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6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4F0E216-BA48-4F04-AC4F-645AA0DD6AC6}" type="datetimeFigureOut">
              <a:rPr lang="en-US" smtClean="0"/>
              <a:t>8/9/24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31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4F0E216-BA48-4F04-AC4F-645AA0DD6AC6}" type="datetimeFigureOut">
              <a:rPr lang="en-US" smtClean="0"/>
              <a:pPr/>
              <a:t>8/9/24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39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BCFA5F4-1A8E-48F5-9209-7F24485B1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074621-AE44-40C4-8323-DF5185BC9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530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7900" y="486536"/>
            <a:ext cx="7696199" cy="10799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Hospital Management System</a:t>
            </a:r>
            <a:endParaRPr lang="en-US" sz="3600" dirty="0"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AFA8-EFCE-FCB7-187C-4949EC196A78}"/>
              </a:ext>
            </a:extLst>
          </p:cNvPr>
          <p:cNvSpPr txBox="1"/>
          <p:nvPr/>
        </p:nvSpPr>
        <p:spPr>
          <a:xfrm>
            <a:off x="1141413" y="2374795"/>
            <a:ext cx="7696199" cy="3416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Final Project Presentation for DBS211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Group 04:</a:t>
            </a:r>
            <a:b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Alejandro Mercado Monetti</a:t>
            </a:r>
            <a:b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Renan De Alencar Queiroz</a:t>
            </a:r>
            <a:b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8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Seulgi Lee</a:t>
            </a:r>
            <a:endParaRPr lang="en-US" sz="2800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7752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29567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90" y="1117542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B870AD-0B4D-6A94-8496-39F419C32B70}"/>
              </a:ext>
            </a:extLst>
          </p:cNvPr>
          <p:cNvSpPr txBox="1"/>
          <p:nvPr/>
        </p:nvSpPr>
        <p:spPr>
          <a:xfrm>
            <a:off x="94290" y="1795758"/>
            <a:ext cx="7847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Bob McKenzie visits Dr. Alice Brown for his scheduled checkup on August 5, 2024. During the visit, Dr. Brown diagnoses Bob with hypertension and prescribes medication.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0722955-926B-02DB-6FF4-A59C86F85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0" y="4241481"/>
            <a:ext cx="5400000" cy="3948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019EE2-8884-29E6-0885-24C646150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0" y="3158939"/>
            <a:ext cx="5400000" cy="41756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593398B-9A3A-3A26-5126-5846B0493D7E}"/>
              </a:ext>
            </a:extLst>
          </p:cNvPr>
          <p:cNvGrpSpPr/>
          <p:nvPr/>
        </p:nvGrpSpPr>
        <p:grpSpPr>
          <a:xfrm>
            <a:off x="8019784" y="4579408"/>
            <a:ext cx="2326173" cy="369332"/>
            <a:chOff x="8014632" y="2933704"/>
            <a:chExt cx="2326173" cy="369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A1A1473-45DA-7213-9AAF-00C98A950EED}"/>
                </a:ext>
              </a:extLst>
            </p:cNvPr>
            <p:cNvSpPr txBox="1"/>
            <p:nvPr/>
          </p:nvSpPr>
          <p:spPr>
            <a:xfrm>
              <a:off x="8622203" y="2933704"/>
              <a:ext cx="17186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FC947630-928D-02DE-8748-124857593225}"/>
                </a:ext>
              </a:extLst>
            </p:cNvPr>
            <p:cNvSpPr/>
            <p:nvPr/>
          </p:nvSpPr>
          <p:spPr>
            <a:xfrm>
              <a:off x="8014632" y="296002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15F0524-3359-81A0-8F71-01882363DE91}"/>
              </a:ext>
            </a:extLst>
          </p:cNvPr>
          <p:cNvSpPr txBox="1"/>
          <p:nvPr/>
        </p:nvSpPr>
        <p:spPr>
          <a:xfrm>
            <a:off x="-821803" y="11574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5A04A03-2AA2-5B94-7F1E-AE6B34637E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3717" y="1157468"/>
            <a:ext cx="3960000" cy="39600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EC76CECD-7EF1-3A10-7B46-8E5BB8F7820C}"/>
              </a:ext>
            </a:extLst>
          </p:cNvPr>
          <p:cNvGrpSpPr/>
          <p:nvPr/>
        </p:nvGrpSpPr>
        <p:grpSpPr>
          <a:xfrm>
            <a:off x="5606082" y="3083063"/>
            <a:ext cx="1466368" cy="646331"/>
            <a:chOff x="8014632" y="2298464"/>
            <a:chExt cx="1466368" cy="64633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F57EAE3-E8C9-68B9-6E90-9F62CC3274C4}"/>
                </a:ext>
              </a:extLst>
            </p:cNvPr>
            <p:cNvSpPr txBox="1"/>
            <p:nvPr/>
          </p:nvSpPr>
          <p:spPr>
            <a:xfrm>
              <a:off x="8686276" y="2298464"/>
              <a:ext cx="7947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045DC7CD-FDCB-9B81-D980-4B84500DC6A0}"/>
                </a:ext>
              </a:extLst>
            </p:cNvPr>
            <p:cNvSpPr/>
            <p:nvPr/>
          </p:nvSpPr>
          <p:spPr>
            <a:xfrm>
              <a:off x="8014632" y="245525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2741BD9-A914-7D95-F122-AACCBF9B63F2}"/>
              </a:ext>
            </a:extLst>
          </p:cNvPr>
          <p:cNvGrpSpPr/>
          <p:nvPr/>
        </p:nvGrpSpPr>
        <p:grpSpPr>
          <a:xfrm>
            <a:off x="5606082" y="4089335"/>
            <a:ext cx="1660190" cy="646331"/>
            <a:chOff x="8014632" y="2780725"/>
            <a:chExt cx="1660190" cy="64633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236AF7-9079-95C0-FCA9-3A00BF7F830E}"/>
                </a:ext>
              </a:extLst>
            </p:cNvPr>
            <p:cNvSpPr txBox="1"/>
            <p:nvPr/>
          </p:nvSpPr>
          <p:spPr>
            <a:xfrm>
              <a:off x="8622203" y="2780725"/>
              <a:ext cx="10526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42" name="Right Arrow 41">
              <a:extLst>
                <a:ext uri="{FF2B5EF4-FFF2-40B4-BE49-F238E27FC236}">
                  <a16:creationId xmlns:a16="http://schemas.microsoft.com/office/drawing/2014/main" id="{74918912-C555-D73A-2281-14BF32ADDEE4}"/>
                </a:ext>
              </a:extLst>
            </p:cNvPr>
            <p:cNvSpPr/>
            <p:nvPr/>
          </p:nvSpPr>
          <p:spPr>
            <a:xfrm>
              <a:off x="8014632" y="296002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05795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29567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90" y="1117542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5E12BD-2D07-C3CB-BAA5-9942A42A49BF}"/>
              </a:ext>
            </a:extLst>
          </p:cNvPr>
          <p:cNvSpPr txBox="1"/>
          <p:nvPr/>
        </p:nvSpPr>
        <p:spPr>
          <a:xfrm>
            <a:off x="1" y="1940251"/>
            <a:ext cx="7349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 The hospital generates a bill for Bob McKenzie visit. The total amount for the consultation is $200, which Bob pays $100. The payment status is defined as unpaid showing that a debt exists.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C072CD-3403-178D-6018-DA7E2A9A4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0" y="4279428"/>
            <a:ext cx="5400000" cy="27423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1E69F94-DDF7-FD2A-AE47-D31A3B331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0" y="3236143"/>
            <a:ext cx="5400000" cy="38571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15F0524-3359-81A0-8F71-01882363DE91}"/>
              </a:ext>
            </a:extLst>
          </p:cNvPr>
          <p:cNvSpPr txBox="1"/>
          <p:nvPr/>
        </p:nvSpPr>
        <p:spPr>
          <a:xfrm>
            <a:off x="-821803" y="11574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6A4D9C2-C64D-870F-C6EA-DED5C1879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7636" y="1157468"/>
            <a:ext cx="3960000" cy="39600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0D1178D-F142-FEEE-4D8A-9CC8F0463F43}"/>
              </a:ext>
            </a:extLst>
          </p:cNvPr>
          <p:cNvGrpSpPr/>
          <p:nvPr/>
        </p:nvGrpSpPr>
        <p:grpSpPr>
          <a:xfrm>
            <a:off x="5689735" y="3071489"/>
            <a:ext cx="1466368" cy="646331"/>
            <a:chOff x="8014632" y="2298464"/>
            <a:chExt cx="1466368" cy="64633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655BC62-5899-5546-173E-920DFE3684FC}"/>
                </a:ext>
              </a:extLst>
            </p:cNvPr>
            <p:cNvSpPr txBox="1"/>
            <p:nvPr/>
          </p:nvSpPr>
          <p:spPr>
            <a:xfrm>
              <a:off x="8686276" y="2298464"/>
              <a:ext cx="7947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AA1BFDE-4398-DC00-B4C2-5A7DB89C116F}"/>
                </a:ext>
              </a:extLst>
            </p:cNvPr>
            <p:cNvSpPr/>
            <p:nvPr/>
          </p:nvSpPr>
          <p:spPr>
            <a:xfrm>
              <a:off x="8014632" y="245525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6999451-8B6F-BA1D-EE55-8FCAC722B0F0}"/>
              </a:ext>
            </a:extLst>
          </p:cNvPr>
          <p:cNvGrpSpPr/>
          <p:nvPr/>
        </p:nvGrpSpPr>
        <p:grpSpPr>
          <a:xfrm>
            <a:off x="5689735" y="4077761"/>
            <a:ext cx="1660190" cy="646331"/>
            <a:chOff x="8014632" y="2780725"/>
            <a:chExt cx="1660190" cy="64633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4DF8D0B-8125-7327-5A20-00BE59847BF9}"/>
                </a:ext>
              </a:extLst>
            </p:cNvPr>
            <p:cNvSpPr txBox="1"/>
            <p:nvPr/>
          </p:nvSpPr>
          <p:spPr>
            <a:xfrm>
              <a:off x="8622203" y="2780725"/>
              <a:ext cx="10526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42" name="Right Arrow 41">
              <a:extLst>
                <a:ext uri="{FF2B5EF4-FFF2-40B4-BE49-F238E27FC236}">
                  <a16:creationId xmlns:a16="http://schemas.microsoft.com/office/drawing/2014/main" id="{965FD0CD-4E01-0197-9FF3-E0D8386C18CB}"/>
                </a:ext>
              </a:extLst>
            </p:cNvPr>
            <p:cNvSpPr/>
            <p:nvPr/>
          </p:nvSpPr>
          <p:spPr>
            <a:xfrm>
              <a:off x="8014632" y="296002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89188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84960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Information Retrieval from Visual Studio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E571553-C580-B6B3-3375-69F6BD26C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225" y="1882776"/>
            <a:ext cx="5515920" cy="3092449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2733F5A-8FF8-6BCD-55BA-79FB736D5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55" y="1882775"/>
            <a:ext cx="5806440" cy="3092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5301DB-EC9B-18FC-DF8F-DFE4E43AB565}"/>
              </a:ext>
            </a:extLst>
          </p:cNvPr>
          <p:cNvSpPr txBox="1"/>
          <p:nvPr/>
        </p:nvSpPr>
        <p:spPr>
          <a:xfrm>
            <a:off x="286855" y="1014064"/>
            <a:ext cx="5806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Executing several SQL queries in Visual Studio to retrieve information from our database.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2C998A-3AE5-750C-5F89-275C8F72D117}"/>
              </a:ext>
            </a:extLst>
          </p:cNvPr>
          <p:cNvSpPr txBox="1"/>
          <p:nvPr/>
        </p:nvSpPr>
        <p:spPr>
          <a:xfrm>
            <a:off x="6385560" y="1014064"/>
            <a:ext cx="5515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Listing all patients with pending appointments and unpaid appointments.</a:t>
            </a:r>
          </a:p>
        </p:txBody>
      </p:sp>
    </p:spTree>
    <p:extLst>
      <p:ext uri="{BB962C8B-B14F-4D97-AF65-F5344CB8AC3E}">
        <p14:creationId xmlns:p14="http://schemas.microsoft.com/office/powerpoint/2010/main" val="1245606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84960"/>
            <a:ext cx="9693728" cy="7347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CONCLUSION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5301DB-EC9B-18FC-DF8F-DFE4E43AB565}"/>
              </a:ext>
            </a:extLst>
          </p:cNvPr>
          <p:cNvSpPr txBox="1"/>
          <p:nvPr/>
        </p:nvSpPr>
        <p:spPr>
          <a:xfrm>
            <a:off x="286854" y="1014064"/>
            <a:ext cx="866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system enhances efficiency, reduces errors, and improves patient care.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508627-583C-DA92-DCAE-5DDD9DCC05AF}"/>
              </a:ext>
            </a:extLst>
          </p:cNvPr>
          <p:cNvSpPr txBox="1"/>
          <p:nvPr/>
        </p:nvSpPr>
        <p:spPr>
          <a:xfrm>
            <a:off x="286854" y="1701200"/>
            <a:ext cx="704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Summary of Actions: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50E8D89-3007-7F1D-450C-716DAADBFAA1}"/>
              </a:ext>
            </a:extLst>
          </p:cNvPr>
          <p:cNvGrpSpPr/>
          <p:nvPr/>
        </p:nvGrpSpPr>
        <p:grpSpPr>
          <a:xfrm>
            <a:off x="167435" y="2757668"/>
            <a:ext cx="11857129" cy="2476327"/>
            <a:chOff x="127322" y="4169780"/>
            <a:chExt cx="11857129" cy="247632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F04C77-E23F-2D1F-94B9-55ED84185926}"/>
                </a:ext>
              </a:extLst>
            </p:cNvPr>
            <p:cNvGrpSpPr/>
            <p:nvPr/>
          </p:nvGrpSpPr>
          <p:grpSpPr>
            <a:xfrm>
              <a:off x="127322" y="4169780"/>
              <a:ext cx="11857129" cy="1491133"/>
              <a:chOff x="127322" y="3429000"/>
              <a:chExt cx="11857129" cy="1491133"/>
            </a:xfrm>
          </p:grpSpPr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D1ED81C5-2C9F-EA50-3FA3-0028027C6AFE}"/>
                  </a:ext>
                </a:extLst>
              </p:cNvPr>
              <p:cNvSpPr/>
              <p:nvPr/>
            </p:nvSpPr>
            <p:spPr>
              <a:xfrm>
                <a:off x="127322" y="3605784"/>
                <a:ext cx="11857129" cy="1143892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9B9F4B6E-7F3A-DF1D-E25D-A65FB6483708}"/>
                  </a:ext>
                </a:extLst>
              </p:cNvPr>
              <p:cNvGrpSpPr/>
              <p:nvPr/>
            </p:nvGrpSpPr>
            <p:grpSpPr>
              <a:xfrm>
                <a:off x="729205" y="3429000"/>
                <a:ext cx="10435436" cy="1491133"/>
                <a:chOff x="983848" y="2039146"/>
                <a:chExt cx="10435436" cy="1491133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12CE1C39-B944-1131-921C-EA5270A9C9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83848" y="2039146"/>
                  <a:ext cx="1389854" cy="1389854"/>
                </a:xfrm>
                <a:prstGeom prst="rect">
                  <a:avLst/>
                </a:prstGeom>
              </p:spPr>
            </p:pic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24C8866E-E5C2-802A-B0B1-EC2548CA6F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31286" y="2039146"/>
                  <a:ext cx="1389854" cy="1389854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7FAE8712-9F1D-BE78-7DAB-EC77A02FE2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478724" y="2039146"/>
                  <a:ext cx="1389854" cy="1389854"/>
                </a:xfrm>
                <a:prstGeom prst="rect">
                  <a:avLst/>
                </a:prstGeom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E7EEA0C1-78B8-BFDD-42CD-1EC1BE89B3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26162" y="2039146"/>
                  <a:ext cx="1389854" cy="1389854"/>
                </a:xfrm>
                <a:prstGeom prst="rect">
                  <a:avLst/>
                </a:prstGeom>
              </p:spPr>
            </p:pic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33BE1DF3-6AF1-7B61-77F5-F30556F95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973600" y="2039146"/>
                  <a:ext cx="1491132" cy="1491132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625949F6-4714-BE70-7DA7-2D1B43401B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928152" y="2039147"/>
                  <a:ext cx="1491132" cy="1491132"/>
                </a:xfrm>
                <a:prstGeom prst="rect">
                  <a:avLst/>
                </a:prstGeom>
              </p:spPr>
            </p:pic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B4912B-EBCC-E68B-014A-58C3A2133EBC}"/>
                </a:ext>
              </a:extLst>
            </p:cNvPr>
            <p:cNvSpPr txBox="1"/>
            <p:nvPr/>
          </p:nvSpPr>
          <p:spPr>
            <a:xfrm>
              <a:off x="729205" y="5707388"/>
              <a:ext cx="1389854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1. Register a new patient.</a:t>
              </a:r>
            </a:p>
            <a:p>
              <a:pPr algn="ctr"/>
              <a:endParaRPr lang="en-US" sz="11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4E84C5-BF6A-B9F0-28B5-FD964B61C791}"/>
                </a:ext>
              </a:extLst>
            </p:cNvPr>
            <p:cNvSpPr txBox="1"/>
            <p:nvPr/>
          </p:nvSpPr>
          <p:spPr>
            <a:xfrm>
              <a:off x="2476643" y="5707388"/>
              <a:ext cx="13811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2. Register a new doctor.</a:t>
              </a:r>
            </a:p>
            <a:p>
              <a:pPr algn="ctr"/>
              <a:endParaRPr lang="en-US" sz="11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300F356-FAD8-674C-DF89-2B928547B868}"/>
                </a:ext>
              </a:extLst>
            </p:cNvPr>
            <p:cNvSpPr txBox="1"/>
            <p:nvPr/>
          </p:nvSpPr>
          <p:spPr>
            <a:xfrm>
              <a:off x="4235317" y="5707388"/>
              <a:ext cx="13811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3. Schedules an appointment with a doctor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FD20DCD-8B9D-617D-A973-62827CA51E3E}"/>
                </a:ext>
              </a:extLst>
            </p:cNvPr>
            <p:cNvSpPr txBox="1"/>
            <p:nvPr/>
          </p:nvSpPr>
          <p:spPr>
            <a:xfrm>
              <a:off x="5980273" y="5707388"/>
              <a:ext cx="13811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4. Update doctors’ availability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2697B13-251A-A09B-D191-422577273F09}"/>
                </a:ext>
              </a:extLst>
            </p:cNvPr>
            <p:cNvSpPr txBox="1"/>
            <p:nvPr/>
          </p:nvSpPr>
          <p:spPr>
            <a:xfrm>
              <a:off x="7718957" y="5707388"/>
              <a:ext cx="138110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5. Create medical records</a:t>
              </a:r>
            </a:p>
            <a:p>
              <a:pPr algn="ctr"/>
              <a:endParaRPr lang="en-US" sz="11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BF3268F-C019-11AD-3BC0-858530BFDDEE}"/>
                </a:ext>
              </a:extLst>
            </p:cNvPr>
            <p:cNvSpPr txBox="1"/>
            <p:nvPr/>
          </p:nvSpPr>
          <p:spPr>
            <a:xfrm>
              <a:off x="9673509" y="5707388"/>
              <a:ext cx="1381100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6. Billing information for the appointment is recorded.</a:t>
              </a:r>
            </a:p>
            <a:p>
              <a:pPr algn="ctr"/>
              <a:endParaRPr 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63789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BCFA5F4-1A8E-48F5-9209-7F24485B1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074621-AE44-40C4-8323-DF5185BC9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530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7900" y="486536"/>
            <a:ext cx="7696199" cy="10799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Project 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8AFA8-EFCE-FCB7-187C-4949EC196A78}"/>
              </a:ext>
            </a:extLst>
          </p:cNvPr>
          <p:cNvSpPr txBox="1"/>
          <p:nvPr/>
        </p:nvSpPr>
        <p:spPr>
          <a:xfrm>
            <a:off x="0" y="2080552"/>
            <a:ext cx="8333772" cy="3560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Develop a Hospital Management System to streamline and automate hospital operations.</a:t>
            </a:r>
            <a:b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	</a:t>
            </a:r>
            <a:b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Key functionalities include:</a:t>
            </a:r>
            <a:b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br>
              <a:rPr lang="en-US" sz="2000" b="1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Patient Management: Register and manage patient information.</a:t>
            </a: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Appointment Scheduling: Schedule and manage appointments with doctors.</a:t>
            </a: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Doctor Management: Track doctor availability, specialties, and schedules.</a:t>
            </a: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Billing: Handle billing information and payment statuses.</a:t>
            </a: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b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</a:br>
            <a:r>
              <a:rPr lang="en-US" sz="2000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- Medical Records management: Store patient medical history and treatment records.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7C00AB-B963-4A2C-3BE8-DC410A530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1596" y="2189322"/>
            <a:ext cx="3274631" cy="327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5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84960"/>
            <a:ext cx="9693728" cy="7347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Contribution of Group Members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5E74AA-9168-F9AB-3569-93A57BC93206}"/>
              </a:ext>
            </a:extLst>
          </p:cNvPr>
          <p:cNvSpPr txBox="1"/>
          <p:nvPr/>
        </p:nvSpPr>
        <p:spPr>
          <a:xfrm>
            <a:off x="0" y="2903074"/>
            <a:ext cx="120532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Alejandro Mercado: Database Creation and ERD</a:t>
            </a:r>
            <a:br>
              <a:rPr lang="en-US" sz="1800" b="1" dirty="0"/>
            </a:br>
            <a:r>
              <a:rPr lang="en-US" sz="1800" dirty="0"/>
              <a:t>- Review and update the ERD based on feedback.</a:t>
            </a:r>
            <a:br>
              <a:rPr lang="en-US" sz="1800" dirty="0"/>
            </a:br>
            <a:r>
              <a:rPr lang="en-US" sz="1800" dirty="0"/>
              <a:t>- Ensure all PKs, FKs, and relationships are correctly defined.</a:t>
            </a:r>
            <a:br>
              <a:rPr lang="en-US" sz="1800" dirty="0"/>
            </a:br>
            <a:r>
              <a:rPr lang="en-US" sz="1800" dirty="0"/>
              <a:t>- Fix any many-to-many relationships using bridge entities.</a:t>
            </a:r>
            <a:br>
              <a:rPr lang="en-US" sz="1800" dirty="0"/>
            </a:br>
            <a:r>
              <a:rPr lang="en-US" sz="1800" dirty="0"/>
              <a:t> - Write the SQL script to create the database and all tables.</a:t>
            </a:r>
            <a:br>
              <a:rPr lang="en-US" sz="1800" dirty="0"/>
            </a:br>
            <a:r>
              <a:rPr lang="en-US" sz="1800" dirty="0"/>
              <a:t>- Validate the script to ensure it runs without errors both on a new and existing database.</a:t>
            </a:r>
            <a:br>
              <a:rPr lang="en-US" sz="1800" dirty="0"/>
            </a:br>
            <a:r>
              <a:rPr lang="en-US" sz="1800" dirty="0"/>
              <a:t>- Document the database schema and design decisions.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0" y="5112666"/>
            <a:ext cx="12053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Renan Queiroz: Testing, Presentation, and Final Submission</a:t>
            </a:r>
            <a:br>
              <a:rPr lang="en-US" sz="1800" b="1" dirty="0"/>
            </a:br>
            <a:r>
              <a:rPr lang="en-US" sz="1800" dirty="0"/>
              <a:t>- Execute all SQL scripts and verify data integrity and relationships between tables.</a:t>
            </a:r>
            <a:br>
              <a:rPr lang="en-US" sz="1800" dirty="0"/>
            </a:br>
            <a:r>
              <a:rPr lang="en-US" sz="1800" dirty="0"/>
              <a:t>- Create a presentation describing:</a:t>
            </a:r>
            <a:r>
              <a:rPr lang="en-US" dirty="0"/>
              <a:t> </a:t>
            </a:r>
            <a:r>
              <a:rPr lang="en-US" sz="1800" dirty="0"/>
              <a:t>Problem statement and project description.</a:t>
            </a:r>
            <a:br>
              <a:rPr lang="en-US" sz="1800" dirty="0"/>
            </a:br>
            <a:r>
              <a:rPr lang="en-US" sz="1800" dirty="0"/>
              <a:t>- Compile the main Word document with all updates and changes based on feedback.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DABAC-CAA5-7FCC-24E1-91C41CD704D9}"/>
              </a:ext>
            </a:extLst>
          </p:cNvPr>
          <p:cNvSpPr txBox="1"/>
          <p:nvPr/>
        </p:nvSpPr>
        <p:spPr>
          <a:xfrm>
            <a:off x="0" y="1122747"/>
            <a:ext cx="10164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</a:t>
            </a:r>
            <a:r>
              <a:rPr lang="en-US" sz="1800" b="1" dirty="0"/>
              <a:t>eulgi Lee: Data Insertion and Business Reports</a:t>
            </a:r>
            <a:br>
              <a:rPr lang="en-US" sz="1800" b="1" dirty="0"/>
            </a:br>
            <a:r>
              <a:rPr lang="en-US" sz="1800" dirty="0"/>
              <a:t>- Create the SQL script to insert sample data into the tables.</a:t>
            </a:r>
            <a:br>
              <a:rPr lang="en-US" sz="1800" dirty="0"/>
            </a:br>
            <a:r>
              <a:rPr lang="en-US" sz="1800" dirty="0"/>
              <a:t>- Write SQL scripts to create at least 4 VIEWS.</a:t>
            </a:r>
            <a:br>
              <a:rPr lang="en-US" sz="1800" dirty="0"/>
            </a:br>
            <a:r>
              <a:rPr lang="en-US" sz="1800" dirty="0"/>
              <a:t>- Include a write-up of each business report, explaining its purpose and benefits.</a:t>
            </a:r>
            <a:br>
              <a:rPr lang="en-US" sz="1800" dirty="0"/>
            </a:br>
            <a:r>
              <a:rPr lang="en-US" sz="1800" dirty="0"/>
              <a:t>- Provide screenshots of the SQL queries and their output.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7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84960"/>
            <a:ext cx="9693728" cy="7347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Overview of the Database Design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1" y="958692"/>
            <a:ext cx="7592784" cy="5025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Hospital Management System database consists of several interconnected tables to efficiently manage hospital operations:</a:t>
            </a:r>
          </a:p>
          <a:p>
            <a:pPr>
              <a:lnSpc>
                <a:spcPct val="150000"/>
              </a:lnSpc>
            </a:pPr>
            <a:r>
              <a:rPr lang="en-US" dirty="0"/>
              <a:t>- The Patients table stores personal and contact information of patients. </a:t>
            </a:r>
          </a:p>
          <a:p>
            <a:pPr>
              <a:lnSpc>
                <a:spcPct val="150000"/>
              </a:lnSpc>
            </a:pPr>
            <a:r>
              <a:rPr lang="en-US" dirty="0"/>
              <a:t>- The Doctors table holds professional details of doctors. </a:t>
            </a:r>
          </a:p>
          <a:p>
            <a:pPr>
              <a:lnSpc>
                <a:spcPct val="150000"/>
              </a:lnSpc>
            </a:pPr>
            <a:r>
              <a:rPr lang="en-US" dirty="0"/>
              <a:t>- The Appointments table manages patient-doctor appointments, linking to the Patients and Doctors tables through foreign keys. </a:t>
            </a:r>
          </a:p>
          <a:p>
            <a:pPr>
              <a:lnSpc>
                <a:spcPct val="150000"/>
              </a:lnSpc>
            </a:pPr>
            <a:r>
              <a:rPr lang="en-US" dirty="0"/>
              <a:t>- The Records table stores medical visit details, including diagnosis and treatment, also linked to Patients and Doctors. </a:t>
            </a:r>
          </a:p>
          <a:p>
            <a:pPr>
              <a:lnSpc>
                <a:spcPct val="150000"/>
              </a:lnSpc>
            </a:pPr>
            <a:r>
              <a:rPr lang="en-US" dirty="0"/>
              <a:t>- The Billing table handles billing information, associating appointments with payment details and patient information. </a:t>
            </a:r>
          </a:p>
          <a:p>
            <a:pPr>
              <a:lnSpc>
                <a:spcPct val="150000"/>
              </a:lnSpc>
            </a:pPr>
            <a:r>
              <a:rPr lang="en-US" dirty="0"/>
              <a:t>- The Doctors_Schedules table manages doctors' availability. </a:t>
            </a:r>
          </a:p>
        </p:txBody>
      </p:sp>
      <p:pic>
        <p:nvPicPr>
          <p:cNvPr id="3" name="Picture 1" descr="A diagram of a patient schedule&#10;&#10;Description automatically generated with medium confidence">
            <a:extLst>
              <a:ext uri="{FF2B5EF4-FFF2-40B4-BE49-F238E27FC236}">
                <a16:creationId xmlns:a16="http://schemas.microsoft.com/office/drawing/2014/main" id="{2CAF371E-3F67-D3A7-7368-6408E7310D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92785" y="958692"/>
            <a:ext cx="4504925" cy="360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0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84960"/>
            <a:ext cx="9693728" cy="7347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Overview of the Database Design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90" y="916372"/>
            <a:ext cx="7892242" cy="585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Relationships Overview: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Patients and Appointments: One patient can have multiple appointments.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Doctors and Appointments: One doctor can have multiple appointments.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Patients and Records: One patient can have multiple medical records.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Doctors and Records: One doctor can have multiple medical records.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Patients and Billing: One patient can have multiple billing records.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Appointments and Billing: One appointment can have one billing record.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dirty="0"/>
              <a:t>Doctors and Doctors_Schedules: One doctor can have multiple schedule entries.</a:t>
            </a:r>
          </a:p>
        </p:txBody>
      </p:sp>
      <p:pic>
        <p:nvPicPr>
          <p:cNvPr id="7" name="Picture 1" descr="A diagram of a patient schedule&#10;&#10;Description automatically generated with medium confidence">
            <a:extLst>
              <a:ext uri="{FF2B5EF4-FFF2-40B4-BE49-F238E27FC236}">
                <a16:creationId xmlns:a16="http://schemas.microsoft.com/office/drawing/2014/main" id="{28E19077-FD26-4289-B978-10342C8B6E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92785" y="958648"/>
            <a:ext cx="4504925" cy="360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71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30848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89" y="1194723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DDC4E2-78FE-F1AA-0546-3EA1B8C3F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25" y="3828124"/>
            <a:ext cx="5677449" cy="4564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C4B293-62D9-1476-C01E-BCADE4BDB7D1}"/>
              </a:ext>
            </a:extLst>
          </p:cNvPr>
          <p:cNvSpPr txBox="1"/>
          <p:nvPr/>
        </p:nvSpPr>
        <p:spPr>
          <a:xfrm>
            <a:off x="94289" y="1845214"/>
            <a:ext cx="7753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Bob McKenzie, a new patient, arrives at the hospital and provides his personal information to register.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374E6E-BF9D-929A-3674-E09007D65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52" y="2706377"/>
            <a:ext cx="5623560" cy="552958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2FE8DD8-E8B4-181A-08A4-BA7579098C29}"/>
              </a:ext>
            </a:extLst>
          </p:cNvPr>
          <p:cNvGrpSpPr/>
          <p:nvPr/>
        </p:nvGrpSpPr>
        <p:grpSpPr>
          <a:xfrm>
            <a:off x="5893111" y="2549552"/>
            <a:ext cx="1548621" cy="709783"/>
            <a:chOff x="8014632" y="2386349"/>
            <a:chExt cx="2140370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FC04700-EE66-EC70-929A-05BAFEA558B2}"/>
                </a:ext>
              </a:extLst>
            </p:cNvPr>
            <p:cNvSpPr txBox="1"/>
            <p:nvPr/>
          </p:nvSpPr>
          <p:spPr>
            <a:xfrm>
              <a:off x="8691651" y="2386349"/>
              <a:ext cx="14633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372E5A8-959C-8AFA-4822-AA4F5879F957}"/>
                </a:ext>
              </a:extLst>
            </p:cNvPr>
            <p:cNvSpPr/>
            <p:nvPr/>
          </p:nvSpPr>
          <p:spPr>
            <a:xfrm>
              <a:off x="8014632" y="245525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504FAA8-4666-778D-0A89-E2D22AF4F228}"/>
              </a:ext>
            </a:extLst>
          </p:cNvPr>
          <p:cNvGrpSpPr/>
          <p:nvPr/>
        </p:nvGrpSpPr>
        <p:grpSpPr>
          <a:xfrm>
            <a:off x="5893110" y="3729292"/>
            <a:ext cx="1683056" cy="646331"/>
            <a:chOff x="8014632" y="2933706"/>
            <a:chExt cx="2326175" cy="33631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8778098-FFE9-5BC9-5A9D-4F3FE9FEAC71}"/>
                </a:ext>
              </a:extLst>
            </p:cNvPr>
            <p:cNvSpPr txBox="1"/>
            <p:nvPr/>
          </p:nvSpPr>
          <p:spPr>
            <a:xfrm>
              <a:off x="8622205" y="2933706"/>
              <a:ext cx="1718602" cy="336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337546B6-2E65-B2AD-6B8F-5629DE56C7A3}"/>
                </a:ext>
              </a:extLst>
            </p:cNvPr>
            <p:cNvSpPr/>
            <p:nvPr/>
          </p:nvSpPr>
          <p:spPr>
            <a:xfrm>
              <a:off x="8014632" y="296002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6B553E9-7FE5-B91C-13D0-F47721F81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7635" y="1379389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22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30848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89" y="1194723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48153A-8EAC-E4AB-0AF5-B6AACF34DE2D}"/>
              </a:ext>
            </a:extLst>
          </p:cNvPr>
          <p:cNvSpPr txBox="1"/>
          <p:nvPr/>
        </p:nvSpPr>
        <p:spPr>
          <a:xfrm>
            <a:off x="94289" y="1769834"/>
            <a:ext cx="6585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Dr. Alice Brown, a cardiologist, is registered in the hospital’s system.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2E2429-B636-2F9B-CB2B-CFE09A6FA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89" y="3863668"/>
            <a:ext cx="5400000" cy="3969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88AB49E-B698-0479-3C6D-1F00CEA79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9" y="2870776"/>
            <a:ext cx="5400000" cy="45000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1DAD2E4E-DEDE-9A8B-664F-4C1F1EB44AFD}"/>
              </a:ext>
            </a:extLst>
          </p:cNvPr>
          <p:cNvGrpSpPr/>
          <p:nvPr/>
        </p:nvGrpSpPr>
        <p:grpSpPr>
          <a:xfrm>
            <a:off x="5671594" y="2772610"/>
            <a:ext cx="1823929" cy="646331"/>
            <a:chOff x="8014632" y="2261602"/>
            <a:chExt cx="1823929" cy="64633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4526FEA-072D-6ABD-8CC3-558B156FE9AD}"/>
                </a:ext>
              </a:extLst>
            </p:cNvPr>
            <p:cNvSpPr txBox="1"/>
            <p:nvPr/>
          </p:nvSpPr>
          <p:spPr>
            <a:xfrm>
              <a:off x="8647214" y="2261602"/>
              <a:ext cx="11913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8163C3B2-E7F8-7065-7685-B76EBDBC4D87}"/>
                </a:ext>
              </a:extLst>
            </p:cNvPr>
            <p:cNvSpPr/>
            <p:nvPr/>
          </p:nvSpPr>
          <p:spPr>
            <a:xfrm>
              <a:off x="8014632" y="245525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DEC484-4229-7A4F-23F1-4A9E1ACEC9AB}"/>
              </a:ext>
            </a:extLst>
          </p:cNvPr>
          <p:cNvGrpSpPr/>
          <p:nvPr/>
        </p:nvGrpSpPr>
        <p:grpSpPr>
          <a:xfrm>
            <a:off x="5719764" y="3775386"/>
            <a:ext cx="1921040" cy="646331"/>
            <a:chOff x="8014632" y="2931427"/>
            <a:chExt cx="1921040" cy="64633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64111A7-2A4C-1A82-4813-29A71A0CEC04}"/>
                </a:ext>
              </a:extLst>
            </p:cNvPr>
            <p:cNvSpPr txBox="1"/>
            <p:nvPr/>
          </p:nvSpPr>
          <p:spPr>
            <a:xfrm>
              <a:off x="8691651" y="2931427"/>
              <a:ext cx="1244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31" name="Right Arrow 30">
              <a:extLst>
                <a:ext uri="{FF2B5EF4-FFF2-40B4-BE49-F238E27FC236}">
                  <a16:creationId xmlns:a16="http://schemas.microsoft.com/office/drawing/2014/main" id="{929214BC-3419-63BB-A455-7C0FB9BCB617}"/>
                </a:ext>
              </a:extLst>
            </p:cNvPr>
            <p:cNvSpPr/>
            <p:nvPr/>
          </p:nvSpPr>
          <p:spPr>
            <a:xfrm>
              <a:off x="8014632" y="3074302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908ED94-96AE-FB36-0C6F-78F800B3A8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7215" y="1273994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8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30848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89" y="1194723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3E3911-BB0E-8DDA-148C-1E80500036D4}"/>
              </a:ext>
            </a:extLst>
          </p:cNvPr>
          <p:cNvSpPr txBox="1"/>
          <p:nvPr/>
        </p:nvSpPr>
        <p:spPr>
          <a:xfrm>
            <a:off x="94288" y="1907673"/>
            <a:ext cx="6433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Bob McKenzie schedules an appointment with Dr. Alice Brown for a regular checkup.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ED34913-9288-F145-C567-F699B6317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89" y="4071810"/>
            <a:ext cx="5569200" cy="39373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0AFC446-D0F0-896F-3C4B-EA94750EE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88" y="3147722"/>
            <a:ext cx="5569199" cy="365688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DA604769-5EBD-FC03-D031-C5B760AC4600}"/>
              </a:ext>
            </a:extLst>
          </p:cNvPr>
          <p:cNvGrpSpPr/>
          <p:nvPr/>
        </p:nvGrpSpPr>
        <p:grpSpPr>
          <a:xfrm>
            <a:off x="5805850" y="2995440"/>
            <a:ext cx="1733571" cy="646331"/>
            <a:chOff x="8156993" y="2275955"/>
            <a:chExt cx="1733571" cy="64633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2D38A6-98A2-7A6A-9467-7CD3ADA3A97C}"/>
                </a:ext>
              </a:extLst>
            </p:cNvPr>
            <p:cNvSpPr txBox="1"/>
            <p:nvPr/>
          </p:nvSpPr>
          <p:spPr>
            <a:xfrm>
              <a:off x="8682250" y="2275955"/>
              <a:ext cx="12083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E2974E18-E459-8C63-3B01-71DF30461245}"/>
                </a:ext>
              </a:extLst>
            </p:cNvPr>
            <p:cNvSpPr/>
            <p:nvPr/>
          </p:nvSpPr>
          <p:spPr>
            <a:xfrm>
              <a:off x="8156993" y="2467216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F48F30F-C67E-EE4F-DB1F-63A32A1C017C}"/>
              </a:ext>
            </a:extLst>
          </p:cNvPr>
          <p:cNvGrpSpPr/>
          <p:nvPr/>
        </p:nvGrpSpPr>
        <p:grpSpPr>
          <a:xfrm>
            <a:off x="5793974" y="3945511"/>
            <a:ext cx="1591952" cy="646331"/>
            <a:chOff x="8145117" y="2800084"/>
            <a:chExt cx="1591952" cy="64633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BA772A-5F37-E180-DDA2-17DF72D60181}"/>
                </a:ext>
              </a:extLst>
            </p:cNvPr>
            <p:cNvSpPr txBox="1"/>
            <p:nvPr/>
          </p:nvSpPr>
          <p:spPr>
            <a:xfrm>
              <a:off x="8679226" y="2800084"/>
              <a:ext cx="10578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38" name="Right Arrow 37">
              <a:extLst>
                <a:ext uri="{FF2B5EF4-FFF2-40B4-BE49-F238E27FC236}">
                  <a16:creationId xmlns:a16="http://schemas.microsoft.com/office/drawing/2014/main" id="{429F0BBF-C761-9A69-15C8-AB6E54FC6031}"/>
                </a:ext>
              </a:extLst>
            </p:cNvPr>
            <p:cNvSpPr/>
            <p:nvPr/>
          </p:nvSpPr>
          <p:spPr>
            <a:xfrm>
              <a:off x="8145117" y="2948066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FBF001F-E011-3E9E-CB95-10BCA7210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957" y="1379389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75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77A34-D505-AB24-D8F6-789973D7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136" y="295677"/>
            <a:ext cx="9693728" cy="7347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Business report - Bob McKenzie’s Appointment and Medical Record Journey</a:t>
            </a:r>
            <a:endParaRPr lang="en-US" sz="36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75D0D-9290-2A03-6535-71B49C9523AD}"/>
              </a:ext>
            </a:extLst>
          </p:cNvPr>
          <p:cNvSpPr txBox="1"/>
          <p:nvPr/>
        </p:nvSpPr>
        <p:spPr>
          <a:xfrm>
            <a:off x="94290" y="1117542"/>
            <a:ext cx="11399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Explanation of how the system works.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2B035C-AAD8-B88F-62D5-8661A4652DDD}"/>
              </a:ext>
            </a:extLst>
          </p:cNvPr>
          <p:cNvSpPr txBox="1"/>
          <p:nvPr/>
        </p:nvSpPr>
        <p:spPr>
          <a:xfrm>
            <a:off x="0" y="1786794"/>
            <a:ext cx="1042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Dr. Alice Brown’s schedule is updated to reflect her availability.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7B7FCEC-FE78-1A6D-34BC-80B933165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0" y="3640808"/>
            <a:ext cx="5400000" cy="30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2A73D0-C6B6-0FD0-CF8E-CDCB60293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0" y="2496349"/>
            <a:ext cx="5400000" cy="450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A92E007-5ECD-E979-CA2C-E6FF94905754}"/>
              </a:ext>
            </a:extLst>
          </p:cNvPr>
          <p:cNvGrpSpPr/>
          <p:nvPr/>
        </p:nvGrpSpPr>
        <p:grpSpPr>
          <a:xfrm>
            <a:off x="5612216" y="2441116"/>
            <a:ext cx="1466368" cy="646331"/>
            <a:chOff x="8014632" y="2298464"/>
            <a:chExt cx="1466368" cy="6463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5714F0-D075-09D9-A67A-0796EBFA1C2E}"/>
                </a:ext>
              </a:extLst>
            </p:cNvPr>
            <p:cNvSpPr txBox="1"/>
            <p:nvPr/>
          </p:nvSpPr>
          <p:spPr>
            <a:xfrm>
              <a:off x="8686276" y="2298464"/>
              <a:ext cx="7947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Input Data</a:t>
              </a:r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45A03CED-FCE8-1908-D428-A778B21D42BD}"/>
                </a:ext>
              </a:extLst>
            </p:cNvPr>
            <p:cNvSpPr/>
            <p:nvPr/>
          </p:nvSpPr>
          <p:spPr>
            <a:xfrm>
              <a:off x="8014632" y="245525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C2DCF74-D665-4081-0D34-8FF1E614E1F7}"/>
              </a:ext>
            </a:extLst>
          </p:cNvPr>
          <p:cNvGrpSpPr/>
          <p:nvPr/>
        </p:nvGrpSpPr>
        <p:grpSpPr>
          <a:xfrm>
            <a:off x="5612216" y="3447388"/>
            <a:ext cx="1660190" cy="646331"/>
            <a:chOff x="8014632" y="2780725"/>
            <a:chExt cx="1660190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90EEC5D-A703-BB73-5C2E-37093186AA2C}"/>
                </a:ext>
              </a:extLst>
            </p:cNvPr>
            <p:cNvSpPr txBox="1"/>
            <p:nvPr/>
          </p:nvSpPr>
          <p:spPr>
            <a:xfrm>
              <a:off x="8622203" y="2780725"/>
              <a:ext cx="10526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Output Data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631FC0ED-8034-4DF9-A5AC-43313C6B026E}"/>
                </a:ext>
              </a:extLst>
            </p:cNvPr>
            <p:cNvSpPr/>
            <p:nvPr/>
          </p:nvSpPr>
          <p:spPr>
            <a:xfrm>
              <a:off x="8014632" y="2960027"/>
              <a:ext cx="534109" cy="2877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15F0524-3359-81A0-8F71-01882363DE91}"/>
              </a:ext>
            </a:extLst>
          </p:cNvPr>
          <p:cNvSpPr txBox="1"/>
          <p:nvPr/>
        </p:nvSpPr>
        <p:spPr>
          <a:xfrm>
            <a:off x="-821803" y="11574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B1A40E4-E2CE-6C5F-81A3-9D43241E7C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7903" y="1157468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560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662</TotalTime>
  <Words>891</Words>
  <Application>Microsoft Macintosh PowerPoint</Application>
  <PresentationFormat>Widescreen</PresentationFormat>
  <Paragraphs>77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Arial</vt:lpstr>
      <vt:lpstr>Century Gothic</vt:lpstr>
      <vt:lpstr>Mesh</vt:lpstr>
      <vt:lpstr>Hospital Management System</vt:lpstr>
      <vt:lpstr>Project description</vt:lpstr>
      <vt:lpstr>Contribution of Group Members</vt:lpstr>
      <vt:lpstr>Overview of the Database Design</vt:lpstr>
      <vt:lpstr>Overview of the Database Design</vt:lpstr>
      <vt:lpstr>Business report - Bob McKenzie’s Appointment and Medical Record Journey</vt:lpstr>
      <vt:lpstr>Business report - Bob McKenzie’s Appointment and Medical Record Journey</vt:lpstr>
      <vt:lpstr>Business report - Bob McKenzie’s Appointment and Medical Record Journey</vt:lpstr>
      <vt:lpstr>Business report - Bob McKenzie’s Appointment and Medical Record Journey</vt:lpstr>
      <vt:lpstr>Business report - Bob McKenzie’s Appointment and Medical Record Journey</vt:lpstr>
      <vt:lpstr>Business report - Bob McKenzie’s Appointment and Medical Record Journey</vt:lpstr>
      <vt:lpstr>Information Retrieval from Visual Studio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Management System</dc:title>
  <dc:creator>Renan De Alencar Queiroz</dc:creator>
  <cp:lastModifiedBy>Renan De Alencar Queiroz</cp:lastModifiedBy>
  <cp:revision>19</cp:revision>
  <dcterms:created xsi:type="dcterms:W3CDTF">2024-08-05T18:06:43Z</dcterms:created>
  <dcterms:modified xsi:type="dcterms:W3CDTF">2024-08-10T05:25:01Z</dcterms:modified>
</cp:coreProperties>
</file>

<file path=docProps/thumbnail.jpeg>
</file>